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348" r:id="rId3"/>
    <p:sldId id="355" r:id="rId4"/>
    <p:sldId id="354" r:id="rId5"/>
    <p:sldId id="356" r:id="rId6"/>
    <p:sldId id="357" r:id="rId7"/>
    <p:sldId id="372" r:id="rId8"/>
    <p:sldId id="373" r:id="rId9"/>
    <p:sldId id="361" r:id="rId10"/>
    <p:sldId id="362" r:id="rId11"/>
    <p:sldId id="359" r:id="rId12"/>
    <p:sldId id="366" r:id="rId13"/>
    <p:sldId id="371" r:id="rId14"/>
    <p:sldId id="367" r:id="rId15"/>
    <p:sldId id="368" r:id="rId16"/>
    <p:sldId id="363" r:id="rId17"/>
    <p:sldId id="370" r:id="rId18"/>
    <p:sldId id="364" r:id="rId19"/>
    <p:sldId id="365" r:id="rId20"/>
    <p:sldId id="374" r:id="rId21"/>
    <p:sldId id="369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348"/>
            <p14:sldId id="355"/>
            <p14:sldId id="354"/>
            <p14:sldId id="356"/>
            <p14:sldId id="357"/>
            <p14:sldId id="372"/>
            <p14:sldId id="373"/>
            <p14:sldId id="361"/>
            <p14:sldId id="362"/>
            <p14:sldId id="359"/>
            <p14:sldId id="366"/>
            <p14:sldId id="371"/>
            <p14:sldId id="367"/>
            <p14:sldId id="368"/>
            <p14:sldId id="363"/>
            <p14:sldId id="370"/>
            <p14:sldId id="364"/>
            <p14:sldId id="365"/>
            <p14:sldId id="374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40"/>
    <a:srgbClr val="0B0BFF"/>
    <a:srgbClr val="007B00"/>
    <a:srgbClr val="FFFFFF"/>
    <a:srgbClr val="00B858"/>
    <a:srgbClr val="662E94"/>
    <a:srgbClr val="E8C500"/>
    <a:srgbClr val="BCA044"/>
    <a:srgbClr val="EF4164"/>
    <a:srgbClr val="08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27" autoAdjust="0"/>
  </p:normalViewPr>
  <p:slideViewPr>
    <p:cSldViewPr snapToGrid="0" snapToObjects="1">
      <p:cViewPr varScale="1">
        <p:scale>
          <a:sx n="97" d="100"/>
          <a:sy n="97" d="100"/>
        </p:scale>
        <p:origin x="576" y="72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notesViewPr>
    <p:cSldViewPr snapToGrid="0" snapToObjects="1">
      <p:cViewPr varScale="1">
        <p:scale>
          <a:sx n="86" d="100"/>
          <a:sy n="86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ight.com/upload/cmc_upload/All/SLDPRE_6_Return_Zero_Methodo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Lumerical</a:t>
            </a:r>
            <a:r>
              <a:rPr lang="en-US" dirty="0"/>
              <a:t> INTERCONNECT we will simulate a full 50Gbps (25Gbps X 2) 2-channel WDM optical link.</a:t>
            </a:r>
          </a:p>
          <a:p>
            <a:r>
              <a:rPr lang="en-US" dirty="0"/>
              <a:t>Today we will look at the following:</a:t>
            </a:r>
          </a:p>
          <a:p>
            <a:pPr lvl="1"/>
            <a:r>
              <a:rPr lang="en-US" dirty="0"/>
              <a:t>Discuss ring resonator in INTERCONNECT</a:t>
            </a:r>
          </a:p>
          <a:p>
            <a:pPr lvl="1"/>
            <a:r>
              <a:rPr lang="en-US" dirty="0"/>
              <a:t>Import MODE results of effective index as a function carrier density into INTERCONNECT</a:t>
            </a:r>
          </a:p>
          <a:p>
            <a:pPr lvl="1"/>
            <a:r>
              <a:rPr lang="en-US" dirty="0"/>
              <a:t>Design and draw schematic of WDM optical link</a:t>
            </a:r>
          </a:p>
          <a:p>
            <a:pPr lvl="1"/>
            <a:r>
              <a:rPr lang="en-US" dirty="0"/>
              <a:t>Analyze results using eye-diagram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12" y="137232"/>
            <a:ext cx="8583484" cy="945859"/>
          </a:xfrm>
        </p:spPr>
        <p:txBody>
          <a:bodyPr>
            <a:normAutofit fontScale="90000"/>
          </a:bodyPr>
          <a:lstStyle/>
          <a:p>
            <a:r>
              <a:rPr lang="en-US" dirty="0"/>
              <a:t>50GBps (2x25GBps) 2-channel WDM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25335" y="2297326"/>
            <a:ext cx="657784" cy="980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2084" y="2314013"/>
            <a:ext cx="589832" cy="8795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14238" y="2424932"/>
            <a:ext cx="2503169" cy="7709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22" idx="3"/>
            <a:endCxn id="77" idx="1"/>
          </p:cNvCxnSpPr>
          <p:nvPr/>
        </p:nvCxnSpPr>
        <p:spPr>
          <a:xfrm>
            <a:off x="3717407" y="2463479"/>
            <a:ext cx="1998809" cy="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379973" y="1916680"/>
            <a:ext cx="551195" cy="55119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9712" y="1898688"/>
            <a:ext cx="3376289" cy="318405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47910" y="163414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94465" y="2476915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65" y="2476915"/>
                <a:ext cx="275140" cy="276999"/>
              </a:xfrm>
              <a:prstGeom prst="rect">
                <a:avLst/>
              </a:prstGeom>
              <a:blipFill>
                <a:blip r:embed="rId3"/>
                <a:stretch>
                  <a:fillRect l="-22222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81010" y="2477445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010" y="2477445"/>
                <a:ext cx="256431" cy="276999"/>
              </a:xfrm>
              <a:prstGeom prst="rect">
                <a:avLst/>
              </a:prstGeom>
              <a:blipFill>
                <a:blip r:embed="rId4"/>
                <a:stretch>
                  <a:fillRect l="-28571" r="-1190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577625" y="1971848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8033" y="2019713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33" y="2019713"/>
                <a:ext cx="275140" cy="276999"/>
              </a:xfrm>
              <a:prstGeom prst="rect">
                <a:avLst/>
              </a:prstGeom>
              <a:blipFill>
                <a:blip r:embed="rId5"/>
                <a:stretch>
                  <a:fillRect l="-22222" r="-88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577625" y="2447434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06254" y="2506533"/>
                <a:ext cx="2564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54" y="2506533"/>
                <a:ext cx="256431" cy="276999"/>
              </a:xfrm>
              <a:prstGeom prst="rect">
                <a:avLst/>
              </a:prstGeom>
              <a:blipFill>
                <a:blip r:embed="rId6"/>
                <a:stretch>
                  <a:fillRect l="-28571" r="-1190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>
            <a:endCxn id="22" idx="1"/>
          </p:cNvCxnSpPr>
          <p:nvPr/>
        </p:nvCxnSpPr>
        <p:spPr>
          <a:xfrm>
            <a:off x="1027385" y="2136540"/>
            <a:ext cx="186853" cy="326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2" idx="1"/>
          </p:cNvCxnSpPr>
          <p:nvPr/>
        </p:nvCxnSpPr>
        <p:spPr>
          <a:xfrm flipH="1">
            <a:off x="1004228" y="2463479"/>
            <a:ext cx="210010" cy="209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4" name="Picture 1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485" y="3550741"/>
            <a:ext cx="569437" cy="500114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6870" y="3551058"/>
            <a:ext cx="552443" cy="493776"/>
          </a:xfrm>
          <a:prstGeom prst="rect">
            <a:avLst/>
          </a:prstGeom>
        </p:spPr>
      </p:pic>
      <p:cxnSp>
        <p:nvCxnSpPr>
          <p:cNvPr id="147" name="Straight Arrow Connector 146"/>
          <p:cNvCxnSpPr/>
          <p:nvPr/>
        </p:nvCxnSpPr>
        <p:spPr>
          <a:xfrm flipV="1">
            <a:off x="1723527" y="3072421"/>
            <a:ext cx="2209" cy="509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2640136" y="3133382"/>
            <a:ext cx="0" cy="411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53343" y="2876867"/>
            <a:ext cx="11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lasers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250881" y="151596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Transmitter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652600" y="1510399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/>
          <a:srcRect l="48916"/>
          <a:stretch/>
        </p:blipFill>
        <p:spPr>
          <a:xfrm>
            <a:off x="6199913" y="2426437"/>
            <a:ext cx="1927654" cy="1295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647195" y="3826748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195" y="3826748"/>
                <a:ext cx="275140" cy="276999"/>
              </a:xfrm>
              <a:prstGeom prst="rect">
                <a:avLst/>
              </a:prstGeom>
              <a:blipFill>
                <a:blip r:embed="rId10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935486" y="3873463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486" y="3873463"/>
                <a:ext cx="280461" cy="276999"/>
              </a:xfrm>
              <a:prstGeom prst="rect">
                <a:avLst/>
              </a:prstGeom>
              <a:blipFill>
                <a:blip r:embed="rId11"/>
                <a:stretch>
                  <a:fillRect l="-21739" r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7840630" y="3748092"/>
            <a:ext cx="0" cy="545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947026" y="3741816"/>
            <a:ext cx="0" cy="551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702411" y="1898688"/>
            <a:ext cx="3139782" cy="318405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716216" y="2438399"/>
            <a:ext cx="2917038" cy="6774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671199" y="4290339"/>
            <a:ext cx="5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53517" y="4121252"/>
            <a:ext cx="168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 (25GBps</a:t>
            </a:r>
            <a:br>
              <a:rPr lang="en-US" dirty="0"/>
            </a:br>
            <a:r>
              <a:rPr lang="en-US" dirty="0"/>
              <a:t>per channel)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726168" y="4285882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13715" y="4303787"/>
            <a:ext cx="445107" cy="398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565004" y="4302696"/>
            <a:ext cx="5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87057" y="4697557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15773" y="5320774"/>
                <a:ext cx="13395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=1552.8 nm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3" y="5320774"/>
                <a:ext cx="1339534" cy="276999"/>
              </a:xfrm>
              <a:prstGeom prst="rect">
                <a:avLst/>
              </a:prstGeom>
              <a:blipFill>
                <a:blip r:embed="rId12"/>
                <a:stretch>
                  <a:fillRect l="-6364" t="-28889" r="-1000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1496" y="5638524"/>
                <a:ext cx="18574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8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858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85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1551.2 nm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96" y="5638524"/>
                <a:ext cx="1857426" cy="276999"/>
              </a:xfrm>
              <a:prstGeom prst="rect">
                <a:avLst/>
              </a:prstGeom>
              <a:blipFill>
                <a:blip r:embed="rId13"/>
                <a:stretch>
                  <a:fillRect l="-4590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73427" y="5433016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(200 GHz channel spacing)</a:t>
            </a:r>
          </a:p>
        </p:txBody>
      </p:sp>
    </p:spTree>
    <p:extLst>
      <p:ext uri="{BB962C8B-B14F-4D97-AF65-F5344CB8AC3E}">
        <p14:creationId xmlns:p14="http://schemas.microsoft.com/office/powerpoint/2010/main" val="36816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50GBps (2x25GBps) 2-channel WDM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08445"/>
            <a:ext cx="7740650" cy="4622103"/>
          </a:xfrm>
        </p:spPr>
        <p:txBody>
          <a:bodyPr/>
          <a:lstStyle/>
          <a:p>
            <a:r>
              <a:rPr lang="en-US" dirty="0"/>
              <a:t>Open the INTERCONNECT file </a:t>
            </a:r>
            <a:r>
              <a:rPr lang="en-US" b="1" i="1" dirty="0" smtClean="0"/>
              <a:t>2_channel_WDM.icp</a:t>
            </a:r>
            <a:endParaRPr lang="en-US" b="1" i="1" dirty="0"/>
          </a:p>
          <a:p>
            <a:r>
              <a:rPr lang="en-US" dirty="0"/>
              <a:t>This schematic contains a full 2-channel optical link consisting of 2 ring resonator modulators at the transmitter and 2 ring resonator filters at the receiver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50GBps (2x25GBps) 2-channel WDM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08445"/>
            <a:ext cx="7922260" cy="4622103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dirty="0" smtClean="0"/>
              <a:t>Run</a:t>
            </a:r>
          </a:p>
          <a:p>
            <a:r>
              <a:rPr lang="en-US" dirty="0" smtClean="0"/>
              <a:t>Plot </a:t>
            </a:r>
            <a:r>
              <a:rPr lang="en-US" dirty="0"/>
              <a:t>the power at the Optical Spectrum Analyzer after each ring resonator </a:t>
            </a:r>
            <a:r>
              <a:rPr lang="en-US" dirty="0" smtClean="0"/>
              <a:t>modulator (select object, in </a:t>
            </a:r>
            <a:r>
              <a:rPr lang="en-US" b="1" i="1" dirty="0" smtClean="0"/>
              <a:t>Result View </a:t>
            </a:r>
            <a:r>
              <a:rPr lang="en-US" dirty="0" smtClean="0"/>
              <a:t>right click </a:t>
            </a:r>
            <a:r>
              <a:rPr lang="en-US" b="1" i="1" dirty="0" smtClean="0"/>
              <a:t>mode 1→signal </a:t>
            </a:r>
            <a:r>
              <a:rPr lang="en-US" dirty="0" smtClean="0"/>
              <a:t>and </a:t>
            </a:r>
            <a:r>
              <a:rPr lang="en-US" b="1" i="1" dirty="0" smtClean="0"/>
              <a:t>Visualize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1440" y="3121038"/>
            <a:ext cx="6745364" cy="3554082"/>
            <a:chOff x="91440" y="3121038"/>
            <a:chExt cx="5176851" cy="27276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3121038"/>
              <a:ext cx="5176851" cy="2727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86080" y="5075508"/>
              <a:ext cx="203200" cy="4007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66240" y="5152296"/>
              <a:ext cx="203200" cy="4007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454400" y="5289963"/>
              <a:ext cx="203200" cy="4007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8960" y="5152296"/>
              <a:ext cx="203200" cy="2703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841" y="3114334"/>
            <a:ext cx="2000250" cy="32385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787148" y="4414684"/>
            <a:ext cx="98323" cy="6587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3363912"/>
            <a:ext cx="6105525" cy="2543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12" y="12192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193.065 THz modulator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462" y="4173834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193.265 THz modulator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314325"/>
            <a:ext cx="6134100" cy="257175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805084" y="314325"/>
            <a:ext cx="747251" cy="255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9145" y="62826"/>
            <a:ext cx="272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shifted to sidebands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98606" y="432158"/>
            <a:ext cx="925768" cy="1098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316362" y="2994580"/>
                <a:ext cx="3443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362" y="2994580"/>
                <a:ext cx="344331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1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67516" y="286676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98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6" y="408052"/>
            <a:ext cx="6143625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36" y="3513550"/>
            <a:ext cx="6219825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62" y="12192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193.065 THz filter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462" y="4173834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193.265 THz filter</a:t>
            </a:r>
          </a:p>
        </p:txBody>
      </p:sp>
    </p:spTree>
    <p:extLst>
      <p:ext uri="{BB962C8B-B14F-4D97-AF65-F5344CB8AC3E}">
        <p14:creationId xmlns:p14="http://schemas.microsoft.com/office/powerpoint/2010/main" val="817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7013489" y="1837038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Non-return to zero (NRZ)</a:t>
            </a:r>
            <a:br>
              <a:rPr lang="en-US" dirty="0"/>
            </a:br>
            <a:r>
              <a:rPr lang="en-US" dirty="0"/>
              <a:t>vs. return to zero (RZ)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41675" y="1821178"/>
            <a:ext cx="0" cy="1729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41675" y="3550508"/>
            <a:ext cx="6331190" cy="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1675" y="4156605"/>
            <a:ext cx="0" cy="1729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1675" y="5885935"/>
            <a:ext cx="6331190" cy="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13489" y="451021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3211" y="1820562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18703" y="1837038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40695" y="1820562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9460" y="1837038"/>
            <a:ext cx="0" cy="404889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57168" y="2191265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57168" y="2191265"/>
            <a:ext cx="5107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67914" y="2191265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83211" y="2183027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83211" y="2183026"/>
            <a:ext cx="54781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31028" y="2183027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68430" y="218714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8430" y="2187146"/>
            <a:ext cx="5107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9176" y="218714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85442" y="4510216"/>
            <a:ext cx="2328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32455" y="451021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18703" y="451021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85442" y="4510216"/>
            <a:ext cx="0" cy="1359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32455" y="4510216"/>
            <a:ext cx="1186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58401" y="5517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39579" y="5500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97715" y="5517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8677" y="5500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01336" y="5500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6997219" y="3530255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6987897" y="5844777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6" name="TextBox 55"/>
          <p:cNvSpPr txBox="1"/>
          <p:nvPr/>
        </p:nvSpPr>
        <p:spPr>
          <a:xfrm rot="16200000" flipH="1">
            <a:off x="50766" y="2217524"/>
            <a:ext cx="132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RZ signal</a:t>
            </a:r>
          </a:p>
        </p:txBody>
      </p:sp>
      <p:sp>
        <p:nvSpPr>
          <p:cNvPr id="57" name="TextBox 56"/>
          <p:cNvSpPr txBox="1"/>
          <p:nvPr/>
        </p:nvSpPr>
        <p:spPr>
          <a:xfrm rot="16200000" flipH="1">
            <a:off x="35586" y="4739744"/>
            <a:ext cx="132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NRZ signal</a:t>
            </a:r>
          </a:p>
        </p:txBody>
      </p:sp>
    </p:spTree>
    <p:extLst>
      <p:ext uri="{BB962C8B-B14F-4D97-AF65-F5344CB8AC3E}">
        <p14:creationId xmlns:p14="http://schemas.microsoft.com/office/powerpoint/2010/main" val="31006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Non-return to zero (NRZ)</a:t>
            </a:r>
            <a:br>
              <a:rPr lang="en-US" dirty="0"/>
            </a:br>
            <a:r>
              <a:rPr lang="en-US" dirty="0"/>
              <a:t>vs. return to zero (RZ)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440085"/>
            <a:ext cx="7740650" cy="4622103"/>
          </a:xfrm>
        </p:spPr>
        <p:txBody>
          <a:bodyPr/>
          <a:lstStyle/>
          <a:p>
            <a:r>
              <a:rPr lang="en-US" dirty="0" smtClean="0"/>
              <a:t>RZ requires twice as much bandwidth as NRZ</a:t>
            </a:r>
          </a:p>
          <a:p>
            <a:r>
              <a:rPr lang="en-US" dirty="0" smtClean="0"/>
              <a:t>One advantage of RZ is less interference between successive pulses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13" t="16953" r="61656" b="30222"/>
          <a:stretch/>
        </p:blipFill>
        <p:spPr>
          <a:xfrm>
            <a:off x="278607" y="2685856"/>
            <a:ext cx="4558346" cy="3435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366" y="5536290"/>
            <a:ext cx="4090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http://www.keysight.com/upload/cmc_upload/All/SLDPRE_6_Return_Zero_Methodo.pdf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59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2568576" cy="4622103"/>
          </a:xfrm>
        </p:spPr>
        <p:txBody>
          <a:bodyPr/>
          <a:lstStyle/>
          <a:p>
            <a:r>
              <a:rPr lang="en-US" dirty="0"/>
              <a:t>Superimpose the oscilloscope trace of many different bit streams on top of each other. If there is good margin between “1” and “0” you should see something like a human eye.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889" y="505667"/>
            <a:ext cx="3978444" cy="3404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12" y="4053284"/>
            <a:ext cx="4062798" cy="2166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5950" y="1947524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7210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88" y="5110383"/>
            <a:ext cx="7740650" cy="4622103"/>
          </a:xfrm>
        </p:spPr>
        <p:txBody>
          <a:bodyPr/>
          <a:lstStyle/>
          <a:p>
            <a:r>
              <a:rPr lang="en-US" dirty="0" smtClean="0"/>
              <a:t>SNR can be used to estimate bit-error rate (BER), given some distribution of noise (typically Gaussian)</a:t>
            </a:r>
            <a:endParaRPr lang="en-US" dirty="0"/>
          </a:p>
        </p:txBody>
      </p:sp>
      <p:pic>
        <p:nvPicPr>
          <p:cNvPr id="2050" name="Picture 2" descr="Interpreting an ey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8" y="755797"/>
            <a:ext cx="8089418" cy="43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61" y="5908849"/>
            <a:ext cx="1403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edn.com</a:t>
            </a:r>
          </a:p>
        </p:txBody>
      </p:sp>
    </p:spTree>
    <p:extLst>
      <p:ext uri="{BB962C8B-B14F-4D97-AF65-F5344CB8AC3E}">
        <p14:creationId xmlns:p14="http://schemas.microsoft.com/office/powerpoint/2010/main" val="8285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50GBps (2x25GBps) 2-channel WDM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08445"/>
            <a:ext cx="8457790" cy="4622103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the result of the eye </a:t>
            </a:r>
            <a:r>
              <a:rPr lang="en-US" dirty="0" smtClean="0"/>
              <a:t>diagram monitors on the far right</a:t>
            </a:r>
          </a:p>
          <a:p>
            <a:r>
              <a:rPr lang="en-US" dirty="0" smtClean="0"/>
              <a:t>Select object, Result View, right click </a:t>
            </a:r>
            <a:r>
              <a:rPr lang="en-US" b="1" i="1" dirty="0" smtClean="0"/>
              <a:t>eye diagram</a:t>
            </a:r>
            <a:r>
              <a:rPr lang="en-US" dirty="0" smtClean="0"/>
              <a:t> and </a:t>
            </a:r>
            <a:r>
              <a:rPr lang="en-US" b="1" i="1" dirty="0" smtClean="0"/>
              <a:t>Visualize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47" y="2834593"/>
            <a:ext cx="5714667" cy="299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7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957408" cy="945859"/>
          </a:xfrm>
        </p:spPr>
        <p:txBody>
          <a:bodyPr>
            <a:normAutofit fontScale="90000"/>
          </a:bodyPr>
          <a:lstStyle/>
          <a:p>
            <a:r>
              <a:rPr lang="en-US" dirty="0"/>
              <a:t>Analyzing ring resonator modulator in INTERCONNECT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600" y="1455313"/>
            <a:ext cx="8430288" cy="4369289"/>
          </a:xfrm>
        </p:spPr>
        <p:txBody>
          <a:bodyPr/>
          <a:lstStyle/>
          <a:p>
            <a:r>
              <a:rPr lang="en-US" dirty="0"/>
              <a:t>Create the following circuit in INTERCONNECT consisting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DC source (</a:t>
            </a:r>
            <a:r>
              <a:rPr lang="en-US" b="1" i="1" dirty="0" err="1" smtClean="0"/>
              <a:t>Sources→Electrical→DC</a:t>
            </a:r>
            <a:r>
              <a:rPr lang="en-US" b="1" i="1" dirty="0" smtClean="0"/>
              <a:t> </a:t>
            </a:r>
            <a:r>
              <a:rPr lang="en-US" b="1" i="1" dirty="0" smtClean="0"/>
              <a:t>Source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Optical </a:t>
            </a:r>
            <a:r>
              <a:rPr lang="en-US" dirty="0"/>
              <a:t>Network </a:t>
            </a:r>
            <a:r>
              <a:rPr lang="en-US" dirty="0" smtClean="0"/>
              <a:t>Analyzer (</a:t>
            </a:r>
            <a:r>
              <a:rPr lang="en-US" b="1" i="1" dirty="0" err="1" smtClean="0"/>
              <a:t>Analyzers→Optical→Optical</a:t>
            </a:r>
            <a:r>
              <a:rPr lang="en-US" b="1" i="1" dirty="0" smtClean="0"/>
              <a:t> </a:t>
            </a:r>
            <a:r>
              <a:rPr lang="en-US" b="1" i="1" dirty="0" smtClean="0"/>
              <a:t>Network Analyzer</a:t>
            </a:r>
            <a:r>
              <a:rPr lang="en-US" dirty="0" smtClean="0"/>
              <a:t>)</a:t>
            </a:r>
            <a:endParaRPr lang="en-US" b="1" i="1" dirty="0"/>
          </a:p>
          <a:p>
            <a:pPr lvl="1"/>
            <a:r>
              <a:rPr lang="en-US" dirty="0" smtClean="0"/>
              <a:t>Ring Modulator (</a:t>
            </a:r>
            <a:r>
              <a:rPr lang="en-US" b="1" i="1" dirty="0" err="1" smtClean="0"/>
              <a:t>Modulators→Optical→Optical</a:t>
            </a:r>
            <a:r>
              <a:rPr lang="en-US" b="1" i="1" dirty="0" smtClean="0"/>
              <a:t> </a:t>
            </a:r>
            <a:r>
              <a:rPr lang="en-US" b="1" i="1" dirty="0" smtClean="0"/>
              <a:t>Ring Modulator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Click and drag to draw connections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53" y="3884681"/>
            <a:ext cx="30670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69" y="3283779"/>
            <a:ext cx="4155172" cy="29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616" y="806245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193.065 THz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616" y="3760879"/>
            <a:ext cx="179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193.265 THz </a:t>
            </a:r>
          </a:p>
          <a:p>
            <a:r>
              <a:rPr lang="en-US" dirty="0"/>
              <a:t>eye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84" y="138126"/>
            <a:ext cx="60960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84" y="2931221"/>
            <a:ext cx="6172200" cy="2657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343" y="5752891"/>
            <a:ext cx="402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good “eyes” since no noise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 resonator modulator model in INTERCONNECT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532238"/>
                <a:ext cx="8051800" cy="449264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Select ring resonator object and change in Property View:</a:t>
                </a:r>
                <a:endParaRPr lang="en-US" dirty="0"/>
              </a:p>
              <a:p>
                <a:pPr lvl="1"/>
                <a:r>
                  <a:rPr lang="en-US" b="1" i="1" dirty="0" smtClean="0"/>
                  <a:t>Standard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b="1" i="1" dirty="0" smtClean="0"/>
              </a:p>
              <a:p>
                <a:pPr lvl="2"/>
                <a:r>
                  <a:rPr lang="en-US" dirty="0" smtClean="0"/>
                  <a:t>Specify </a:t>
                </a:r>
                <a:r>
                  <a:rPr lang="en-US" b="1" i="1" dirty="0" smtClean="0"/>
                  <a:t>frequency</a:t>
                </a:r>
                <a:r>
                  <a:rPr lang="en-US" dirty="0" smtClean="0"/>
                  <a:t> </a:t>
                </a:r>
                <a:r>
                  <a:rPr lang="en-US" dirty="0"/>
                  <a:t>of 193.1 THz</a:t>
                </a:r>
              </a:p>
              <a:p>
                <a:pPr lvl="2"/>
                <a:r>
                  <a:rPr lang="en-US" dirty="0"/>
                  <a:t>Specify </a:t>
                </a:r>
                <a:r>
                  <a:rPr lang="en-US" b="1" i="1" dirty="0" smtClean="0"/>
                  <a:t>length</a:t>
                </a:r>
                <a:r>
                  <a:rPr lang="en-US" dirty="0" smtClean="0"/>
                  <a:t> </a:t>
                </a:r>
                <a:r>
                  <a:rPr lang="en-US" dirty="0"/>
                  <a:t>of 60e-6 </a:t>
                </a:r>
                <a:r>
                  <a:rPr lang="en-US" dirty="0" smtClean="0"/>
                  <a:t>m</a:t>
                </a:r>
              </a:p>
              <a:p>
                <a:pPr lvl="2"/>
                <a:r>
                  <a:rPr lang="en-US" dirty="0" smtClean="0"/>
                  <a:t>Set </a:t>
                </a:r>
                <a:r>
                  <a:rPr lang="en-US" b="1" i="1" dirty="0"/>
                  <a:t>load from file</a:t>
                </a:r>
                <a:r>
                  <a:rPr lang="en-US" dirty="0"/>
                  <a:t> to </a:t>
                </a:r>
                <a:r>
                  <a:rPr lang="en-US" b="1" i="1" dirty="0"/>
                  <a:t>True</a:t>
                </a:r>
              </a:p>
              <a:p>
                <a:pPr lvl="2"/>
                <a:r>
                  <a:rPr lang="en-US" dirty="0" smtClean="0"/>
                  <a:t>Select </a:t>
                </a:r>
                <a:r>
                  <a:rPr lang="en-US" b="1" i="1" dirty="0"/>
                  <a:t>measurement filename</a:t>
                </a:r>
                <a:r>
                  <a:rPr lang="en-US" dirty="0"/>
                  <a:t> and set to </a:t>
                </a:r>
                <a:r>
                  <a:rPr lang="en-US" b="1" i="1" dirty="0" smtClean="0"/>
                  <a:t>mod_neff_V.dat</a:t>
                </a:r>
                <a:r>
                  <a:rPr lang="en-US" dirty="0" smtClean="0"/>
                  <a:t> (data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dirty="0" smtClean="0"/>
                  <a:t> vs. </a:t>
                </a:r>
                <a:r>
                  <a:rPr lang="en-US" i="1" dirty="0" smtClean="0"/>
                  <a:t>V </a:t>
                </a:r>
                <a:r>
                  <a:rPr lang="en-US" dirty="0" smtClean="0"/>
                  <a:t>- created in MODE last time)</a:t>
                </a:r>
                <a:endParaRPr lang="en-US" dirty="0"/>
              </a:p>
              <a:p>
                <a:pPr lvl="1"/>
                <a:r>
                  <a:rPr lang="en-US" b="1" i="1" dirty="0" smtClean="0"/>
                  <a:t>Waveguide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b="1" i="1" dirty="0"/>
              </a:p>
              <a:p>
                <a:pPr lvl="2"/>
                <a:r>
                  <a:rPr lang="en-US" dirty="0"/>
                  <a:t>Specify group index </a:t>
                </a:r>
                <a:r>
                  <a:rPr lang="en-US" dirty="0" smtClean="0"/>
                  <a:t>2.57 (from MODE)</a:t>
                </a:r>
                <a:endParaRPr lang="en-US" dirty="0"/>
              </a:p>
              <a:p>
                <a:pPr lvl="2"/>
                <a:r>
                  <a:rPr lang="en-US" dirty="0"/>
                  <a:t>Set loss to </a:t>
                </a:r>
                <a:r>
                  <a:rPr lang="en-US" dirty="0" smtClean="0"/>
                  <a:t>7 dB/m (from last time we had ~0.07 dB/cm loss in simulation)</a:t>
                </a:r>
                <a:endParaRPr lang="en-US" dirty="0"/>
              </a:p>
              <a:p>
                <a:pPr lvl="2"/>
                <a:r>
                  <a:rPr lang="en-US" dirty="0"/>
                  <a:t>Set effective index to 0 (think of this as change in effective index)</a:t>
                </a:r>
              </a:p>
              <a:p>
                <a:pPr lvl="2"/>
                <a:r>
                  <a:rPr lang="en-US" dirty="0"/>
                  <a:t>Set coupling coefficient 1 and 2 to </a:t>
                </a:r>
                <a:r>
                  <a:rPr lang="en-US" dirty="0" smtClean="0"/>
                  <a:t>0.025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532238"/>
                <a:ext cx="8051800" cy="4492642"/>
              </a:xfrm>
              <a:blipFill rotWithShape="0">
                <a:blip r:embed="rId2"/>
                <a:stretch>
                  <a:fillRect l="-83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4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 resonator modulator model in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32238"/>
            <a:ext cx="7740650" cy="4292364"/>
          </a:xfrm>
        </p:spPr>
        <p:txBody>
          <a:bodyPr/>
          <a:lstStyle/>
          <a:p>
            <a:r>
              <a:rPr lang="en-US" dirty="0"/>
              <a:t>The ring resonator modulator model in INTERCONNECT is not documented very well.</a:t>
            </a:r>
          </a:p>
          <a:p>
            <a:r>
              <a:rPr lang="en-US" dirty="0"/>
              <a:t>The resonator length and group index is used to set the free spectral range (FSR) and loss of the ring resonator but not used to set the absolute resonance frequencies.</a:t>
            </a:r>
          </a:p>
          <a:p>
            <a:r>
              <a:rPr lang="en-US" dirty="0"/>
              <a:t>Instead we explicitly state what the resonance frequency should be.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7937" y="4154432"/>
                <a:ext cx="1523430" cy="1122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𝐹𝑆𝑅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7" y="4154432"/>
                <a:ext cx="1523430" cy="11226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56860" y="4847281"/>
                <a:ext cx="3407408" cy="1137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(proof: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60" y="4847281"/>
                <a:ext cx="3407408" cy="1137619"/>
              </a:xfrm>
              <a:prstGeom prst="rect">
                <a:avLst/>
              </a:prstGeom>
              <a:blipFill rotWithShape="0">
                <a:blip r:embed="rId3"/>
                <a:stretch>
                  <a:fillRect l="-4293" r="-3220"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040" y="3818013"/>
            <a:ext cx="3347524" cy="21100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909886" y="4980073"/>
            <a:ext cx="56841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59313" y="4584216"/>
            <a:ext cx="51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2255" y="4316687"/>
                <a:ext cx="3013774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(recall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55" y="4316687"/>
                <a:ext cx="3013774" cy="530594"/>
              </a:xfrm>
              <a:prstGeom prst="rect">
                <a:avLst/>
              </a:prstGeom>
              <a:blipFill rotWithShape="0">
                <a:blip r:embed="rId5"/>
                <a:stretch>
                  <a:fillRect l="-1616" r="-808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0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voltage on transmission spectrum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822" y="1519707"/>
                <a:ext cx="8579888" cy="430489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Click </a:t>
                </a:r>
                <a:r>
                  <a:rPr lang="en-US" sz="2000" b="1" i="1" dirty="0" smtClean="0"/>
                  <a:t>Root Element </a:t>
                </a:r>
                <a:r>
                  <a:rPr lang="en-US" sz="2000" dirty="0" smtClean="0"/>
                  <a:t>in Element Tree</a:t>
                </a:r>
              </a:p>
              <a:p>
                <a:r>
                  <a:rPr lang="en-US" sz="2000" dirty="0" smtClean="0"/>
                  <a:t>Set</a:t>
                </a:r>
                <a:r>
                  <a:rPr lang="en-US" sz="2000" b="1" i="1" dirty="0" smtClean="0"/>
                  <a:t> Simulation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i="1" dirty="0" smtClean="0"/>
                  <a:t> sample rate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to 1e11 Hz (otherwise will give an error)</a:t>
                </a:r>
                <a:endParaRPr lang="en-US" sz="2000" b="1" i="1" dirty="0" smtClean="0"/>
              </a:p>
              <a:p>
                <a:r>
                  <a:rPr lang="en-US" sz="2000" dirty="0" smtClean="0"/>
                  <a:t>Run </a:t>
                </a:r>
                <a:r>
                  <a:rPr lang="en-US" sz="2000" dirty="0" smtClean="0"/>
                  <a:t>simulation to populate Result </a:t>
                </a:r>
                <a:r>
                  <a:rPr lang="en-US" sz="2000" dirty="0" smtClean="0"/>
                  <a:t>View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822" y="1519707"/>
                <a:ext cx="8579888" cy="4304895"/>
              </a:xfrm>
              <a:blipFill rotWithShape="0">
                <a:blip r:embed="rId2"/>
                <a:stretch>
                  <a:fillRect l="-640" t="-567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83" y="3045849"/>
            <a:ext cx="44005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voltage on transmission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6" y="1503401"/>
            <a:ext cx="3486778" cy="43048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Create </a:t>
            </a:r>
            <a:r>
              <a:rPr lang="en-US" sz="2000" dirty="0"/>
              <a:t>a sweep to vary the reverse bias voltage between 0 and </a:t>
            </a:r>
            <a:r>
              <a:rPr lang="en-US" sz="2000" dirty="0" smtClean="0"/>
              <a:t>3V</a:t>
            </a:r>
          </a:p>
          <a:p>
            <a:r>
              <a:rPr lang="en-US" sz="2000" dirty="0" smtClean="0"/>
              <a:t>Right click, </a:t>
            </a:r>
            <a:r>
              <a:rPr lang="en-US" sz="2000" b="1" i="1" dirty="0" smtClean="0"/>
              <a:t>Edit</a:t>
            </a:r>
            <a:endParaRPr lang="en-US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73" y="1503401"/>
            <a:ext cx="3076575" cy="3686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74025" y="1627238"/>
            <a:ext cx="324465" cy="344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6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18" y="5416639"/>
            <a:ext cx="8560223" cy="43048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Run </a:t>
            </a:r>
            <a:r>
              <a:rPr lang="en-US" sz="2000" dirty="0"/>
              <a:t>sweep.</a:t>
            </a:r>
          </a:p>
          <a:p>
            <a:r>
              <a:rPr lang="en-US" sz="2000" dirty="0"/>
              <a:t>Plot Transmission </a:t>
            </a:r>
            <a:r>
              <a:rPr lang="en-US" sz="2000" dirty="0" smtClean="0"/>
              <a:t>data (</a:t>
            </a:r>
            <a:r>
              <a:rPr lang="en-US" sz="2000" dirty="0" smtClean="0"/>
              <a:t>Right-click </a:t>
            </a:r>
            <a:r>
              <a:rPr lang="en-US" sz="2000" b="1" i="1" dirty="0" smtClean="0"/>
              <a:t>reverse</a:t>
            </a:r>
            <a:r>
              <a:rPr lang="en-US" sz="2000" dirty="0" smtClean="0"/>
              <a:t>, </a:t>
            </a:r>
            <a:r>
              <a:rPr lang="en-US" sz="2000" b="1" i="1" dirty="0" err="1" smtClean="0"/>
              <a:t>Visualize→T</a:t>
            </a:r>
            <a:r>
              <a:rPr lang="en-US" sz="2000" dirty="0" smtClean="0"/>
              <a:t>)</a:t>
            </a:r>
            <a:endParaRPr lang="en-US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08" y="23805"/>
            <a:ext cx="7179511" cy="4897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46" y="4970806"/>
            <a:ext cx="2632126" cy="8916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460955" y="5309419"/>
            <a:ext cx="599768" cy="29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voltage on transmission spectrum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9532" y="5416387"/>
            <a:ext cx="573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applied voltage, the transmission dip shifts away from</a:t>
            </a:r>
            <a:br>
              <a:rPr lang="en-US" dirty="0"/>
            </a:br>
            <a:r>
              <a:rPr lang="en-US" dirty="0"/>
              <a:t>the center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32" y="1298059"/>
            <a:ext cx="5545978" cy="4007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7559" y="5047055"/>
            <a:ext cx="305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(click </a:t>
            </a:r>
            <a:r>
              <a:rPr lang="en-US" b="1" i="1" dirty="0" smtClean="0"/>
              <a:t>Scalar operation</a:t>
            </a:r>
            <a:r>
              <a:rPr lang="en-US" dirty="0" smtClean="0"/>
              <a:t> -&gt; </a:t>
            </a:r>
            <a:r>
              <a:rPr lang="en-US" b="1" i="1" dirty="0" smtClean="0"/>
              <a:t>Abs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voltage on transmission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60500"/>
            <a:ext cx="7740650" cy="4364102"/>
          </a:xfrm>
        </p:spPr>
        <p:txBody>
          <a:bodyPr/>
          <a:lstStyle/>
          <a:p>
            <a:r>
              <a:rPr lang="en-US" dirty="0"/>
              <a:t>Open the script </a:t>
            </a:r>
            <a:r>
              <a:rPr lang="en-US" b="1" i="1" dirty="0" err="1"/>
              <a:t>plot_ring_modulator_data.lsf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drag into simulation window), and run it</a:t>
            </a:r>
          </a:p>
          <a:p>
            <a:r>
              <a:rPr lang="en-US" dirty="0" smtClean="0"/>
              <a:t>Plots </a:t>
            </a:r>
            <a:r>
              <a:rPr lang="en-US" dirty="0"/>
              <a:t>the transmission at the center frequency as a function of applied voltage.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75" y="3143046"/>
            <a:ext cx="5485018" cy="34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59907</TotalTime>
  <Words>637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Georgia</vt:lpstr>
      <vt:lpstr>Lucida Grande</vt:lpstr>
      <vt:lpstr>Custom Design</vt:lpstr>
      <vt:lpstr>2_Custom Design</vt:lpstr>
      <vt:lpstr>Discussion today</vt:lpstr>
      <vt:lpstr>Analyzing ring resonator modulator in INTERCONNECT</vt:lpstr>
      <vt:lpstr>Ring resonator modulator model in INTERCONNECT</vt:lpstr>
      <vt:lpstr>Ring resonator modulator model in INTERCONNECT</vt:lpstr>
      <vt:lpstr>Effect of voltage on transmission spectrum</vt:lpstr>
      <vt:lpstr>Effect of voltage on transmission spectrum</vt:lpstr>
      <vt:lpstr>PowerPoint Presentation</vt:lpstr>
      <vt:lpstr>Effect of voltage on transmission spectrum</vt:lpstr>
      <vt:lpstr>Effect of voltage on transmission spectrum</vt:lpstr>
      <vt:lpstr>50GBps (2x25GBps) 2-channel WDM</vt:lpstr>
      <vt:lpstr>50GBps (2x25GBps) 2-channel WDM</vt:lpstr>
      <vt:lpstr>50GBps (2x25GBps) 2-channel WDM</vt:lpstr>
      <vt:lpstr>PowerPoint Presentation</vt:lpstr>
      <vt:lpstr>PowerPoint Presentation</vt:lpstr>
      <vt:lpstr>Non-return to zero (NRZ) vs. return to zero (RZ)</vt:lpstr>
      <vt:lpstr>Non-return to zero (NRZ) vs. return to zero (RZ)</vt:lpstr>
      <vt:lpstr>Eye diagram</vt:lpstr>
      <vt:lpstr>Eye diagram</vt:lpstr>
      <vt:lpstr>50GBps (2x25GBps) 2-channel WDM</vt:lpstr>
      <vt:lpstr>PowerPoint Presentation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Fortuna;Kevin Han</dc:creator>
  <cp:lastModifiedBy>Kevin Han</cp:lastModifiedBy>
  <cp:revision>1123</cp:revision>
  <cp:lastPrinted>2016-04-11T20:51:57Z</cp:lastPrinted>
  <dcterms:created xsi:type="dcterms:W3CDTF">2013-01-15T19:08:57Z</dcterms:created>
  <dcterms:modified xsi:type="dcterms:W3CDTF">2018-04-11T20:57:51Z</dcterms:modified>
</cp:coreProperties>
</file>